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5" r:id="rId10"/>
    <p:sldId id="266" r:id="rId11"/>
    <p:sldId id="267" r:id="rId12"/>
    <p:sldId id="268" r:id="rId13"/>
  </p:sldIdLst>
  <p:sldSz cx="18288000" cy="10287000"/>
  <p:notesSz cx="6858000" cy="9144000"/>
  <p:embeddedFontLst>
    <p:embeddedFont>
      <p:font typeface="Anton" pitchFamily="2" charset="0"/>
      <p:regular r:id="rId14"/>
    </p:embeddedFont>
    <p:embeddedFont>
      <p:font typeface="Archivo Black" panose="020B0A03020202020B04" pitchFamily="34" charset="0"/>
      <p:regular r:id="rId15"/>
    </p:embeddedFont>
    <p:embeddedFont>
      <p:font typeface="Canva Sans Bold" panose="020B0803030501040103" pitchFamily="34" charset="0"/>
      <p:regular r:id="rId16"/>
    </p:embeddedFont>
    <p:embeddedFont>
      <p:font typeface="Comic Sans Bold" panose="03000902030302020204" pitchFamily="66" charset="0"/>
      <p:regular r:id="rId17"/>
    </p:embeddedFont>
    <p:embeddedFont>
      <p:font typeface="Gagalin" pitchFamily="2" charset="0"/>
      <p:regular r:id="rId18"/>
    </p:embeddedFont>
    <p:embeddedFont>
      <p:font typeface="HK Grotesk" pitchFamily="2" charset="0"/>
      <p:regular r:id="rId19"/>
    </p:embeddedFont>
    <p:embeddedFont>
      <p:font typeface="HK Grotesk Bold" pitchFamily="2" charset="0"/>
      <p:regular r:id="rId20"/>
    </p:embeddedFont>
    <p:embeddedFont>
      <p:font typeface="HK Grotesk Medium" pitchFamily="2" charset="0"/>
      <p:regular r:id="rId21"/>
    </p:embeddedFont>
    <p:embeddedFont>
      <p:font typeface="Shrikhand" panose="02000000000000000000" pitchFamily="2"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font" Target="fonts/font5.fntdata" /><Relationship Id="rId26" Type="http://schemas.openxmlformats.org/officeDocument/2006/relationships/tableStyles" Target="tableStyles.xml" /><Relationship Id="rId3" Type="http://schemas.openxmlformats.org/officeDocument/2006/relationships/slide" Target="slides/slide2.xml" /><Relationship Id="rId21" Type="http://schemas.openxmlformats.org/officeDocument/2006/relationships/font" Target="fonts/font8.fntdata"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font" Target="fonts/font4.fntdata" /><Relationship Id="rId25" Type="http://schemas.openxmlformats.org/officeDocument/2006/relationships/theme" Target="theme/theme1.xml" /><Relationship Id="rId2" Type="http://schemas.openxmlformats.org/officeDocument/2006/relationships/slide" Target="slides/slide1.xml" /><Relationship Id="rId16" Type="http://schemas.openxmlformats.org/officeDocument/2006/relationships/font" Target="fonts/font3.fntdata" /><Relationship Id="rId20" Type="http://schemas.openxmlformats.org/officeDocument/2006/relationships/font" Target="fonts/font7.fntdata"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viewProps" Target="viewProps.xml" /><Relationship Id="rId5" Type="http://schemas.openxmlformats.org/officeDocument/2006/relationships/slide" Target="slides/slide4.xml" /><Relationship Id="rId15" Type="http://schemas.openxmlformats.org/officeDocument/2006/relationships/font" Target="fonts/font2.fntdata" /><Relationship Id="rId23" Type="http://schemas.openxmlformats.org/officeDocument/2006/relationships/presProps" Target="presProps.xml" /><Relationship Id="rId10" Type="http://schemas.openxmlformats.org/officeDocument/2006/relationships/slide" Target="slides/slide9.xml" /><Relationship Id="rId19" Type="http://schemas.openxmlformats.org/officeDocument/2006/relationships/font" Target="fonts/font6.fntdata"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font" Target="fonts/font1.fntdata" /><Relationship Id="rId22" Type="http://schemas.openxmlformats.org/officeDocument/2006/relationships/font" Target="fonts/font9.fntdata" /></Relationships>
</file>

<file path=ppt/media/image1.png>
</file>

<file path=ppt/media/image2.png>
</file>

<file path=ppt/media/image3.png>
</file>

<file path=ppt/media/image4.png>
</file>

<file path=ppt/media/image5.png>
</file>

<file path=ppt/media/image6.pn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7.xml"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11.xml.rels><?xml version="1.0" encoding="UTF-8" standalone="yes"?>
<Relationships xmlns="http://schemas.openxmlformats.org/package/2006/relationships"><Relationship Id="rId2" Type="http://schemas.openxmlformats.org/officeDocument/2006/relationships/image" Target="../media/image7.jpeg" /><Relationship Id="rId1" Type="http://schemas.openxmlformats.org/officeDocument/2006/relationships/slideLayout" Target="../slideLayouts/slideLayout7.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2.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7.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6.xml.rels><?xml version="1.0" encoding="UTF-8" standalone="yes"?>
<Relationships xmlns="http://schemas.openxmlformats.org/package/2006/relationships"><Relationship Id="rId2" Type="http://schemas.openxmlformats.org/officeDocument/2006/relationships/image" Target="../media/image2.png" /><Relationship Id="rId1" Type="http://schemas.openxmlformats.org/officeDocument/2006/relationships/slideLayout" Target="../slideLayouts/slideLayout7.xml" /></Relationships>
</file>

<file path=ppt/slides/_rels/slide7.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Layout" Target="../slideLayouts/slideLayout7.xml" /></Relationships>
</file>

<file path=ppt/slides/_rels/slide8.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image" Target="../media/image4.png" /><Relationship Id="rId1" Type="http://schemas.openxmlformats.org/officeDocument/2006/relationships/slideLayout" Target="../slideLayouts/slideLayout7.xml" /><Relationship Id="rId4" Type="http://schemas.openxmlformats.org/officeDocument/2006/relationships/image" Target="../media/image6.png"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62406B"/>
        </a:solidFill>
        <a:effectLst/>
      </p:bgPr>
    </p:bg>
    <p:spTree>
      <p:nvGrpSpPr>
        <p:cNvPr id="1" name=""/>
        <p:cNvGrpSpPr/>
        <p:nvPr/>
      </p:nvGrpSpPr>
      <p:grpSpPr>
        <a:xfrm>
          <a:off x="0" y="0"/>
          <a:ext cx="0" cy="0"/>
          <a:chOff x="0" y="0"/>
          <a:chExt cx="0" cy="0"/>
        </a:xfrm>
      </p:grpSpPr>
      <p:sp>
        <p:nvSpPr>
          <p:cNvPr id="2" name="Freeform 2"/>
          <p:cNvSpPr/>
          <p:nvPr/>
        </p:nvSpPr>
        <p:spPr>
          <a:xfrm>
            <a:off x="1802030" y="0"/>
            <a:ext cx="16485970" cy="7581900"/>
          </a:xfrm>
          <a:custGeom>
            <a:avLst/>
            <a:gdLst/>
            <a:ahLst/>
            <a:cxnLst/>
            <a:rect l="l" t="t" r="r" b="b"/>
            <a:pathLst>
              <a:path w="16485970" h="7581900">
                <a:moveTo>
                  <a:pt x="0" y="0"/>
                </a:moveTo>
                <a:lnTo>
                  <a:pt x="16485970" y="0"/>
                </a:lnTo>
                <a:lnTo>
                  <a:pt x="16485970" y="7581900"/>
                </a:lnTo>
                <a:lnTo>
                  <a:pt x="0" y="7581900"/>
                </a:lnTo>
                <a:lnTo>
                  <a:pt x="0" y="0"/>
                </a:lnTo>
                <a:close/>
              </a:path>
            </a:pathLst>
          </a:custGeom>
          <a:blipFill>
            <a:blip r:embed="rId2">
              <a:alphaModFix amt="61000"/>
            </a:blip>
            <a:stretch>
              <a:fillRect t="-22434" b="-22434"/>
            </a:stretch>
          </a:blipFill>
        </p:spPr>
      </p:sp>
      <p:sp>
        <p:nvSpPr>
          <p:cNvPr id="3" name="AutoShape 3"/>
          <p:cNvSpPr/>
          <p:nvPr/>
        </p:nvSpPr>
        <p:spPr>
          <a:xfrm>
            <a:off x="17223649" y="1028700"/>
            <a:ext cx="35651" cy="1142120"/>
          </a:xfrm>
          <a:prstGeom prst="rect">
            <a:avLst/>
          </a:prstGeom>
          <a:solidFill>
            <a:srgbClr val="FFFFFF"/>
          </a:solidFill>
        </p:spPr>
      </p:sp>
      <p:sp>
        <p:nvSpPr>
          <p:cNvPr id="4" name="TextBox 4"/>
          <p:cNvSpPr txBox="1"/>
          <p:nvPr/>
        </p:nvSpPr>
        <p:spPr>
          <a:xfrm>
            <a:off x="1802030" y="195532"/>
            <a:ext cx="13547779" cy="2867025"/>
          </a:xfrm>
          <a:prstGeom prst="rect">
            <a:avLst/>
          </a:prstGeom>
        </p:spPr>
        <p:txBody>
          <a:bodyPr lIns="0" tIns="0" rIns="0" bIns="0" rtlCol="0" anchor="t">
            <a:spAutoFit/>
          </a:bodyPr>
          <a:lstStyle/>
          <a:p>
            <a:pPr algn="l">
              <a:lnSpc>
                <a:spcPts val="7350"/>
              </a:lnSpc>
            </a:pPr>
            <a:r>
              <a:rPr lang="en-US" sz="7500">
                <a:solidFill>
                  <a:srgbClr val="FFFFFF"/>
                </a:solidFill>
                <a:latin typeface="Archivo Black"/>
                <a:ea typeface="Archivo Black"/>
                <a:cs typeface="Archivo Black"/>
                <a:sym typeface="Archivo Black"/>
              </a:rPr>
              <a:t>EMPLOYEE DATASETS ANALYSIS USING EXCEL </a:t>
            </a:r>
          </a:p>
          <a:p>
            <a:pPr algn="l">
              <a:lnSpc>
                <a:spcPts val="7350"/>
              </a:lnSpc>
            </a:pPr>
            <a:endParaRPr lang="en-US" sz="7500">
              <a:solidFill>
                <a:srgbClr val="FFFFFF"/>
              </a:solidFill>
              <a:latin typeface="Archivo Black"/>
              <a:ea typeface="Archivo Black"/>
              <a:cs typeface="Archivo Black"/>
              <a:sym typeface="Archivo Black"/>
            </a:endParaRPr>
          </a:p>
        </p:txBody>
      </p:sp>
      <p:sp>
        <p:nvSpPr>
          <p:cNvPr id="5" name="TextBox 5"/>
          <p:cNvSpPr txBox="1"/>
          <p:nvPr/>
        </p:nvSpPr>
        <p:spPr>
          <a:xfrm>
            <a:off x="-6493235" y="2967307"/>
            <a:ext cx="25807738" cy="4781430"/>
          </a:xfrm>
          <a:prstGeom prst="rect">
            <a:avLst/>
          </a:prstGeom>
        </p:spPr>
        <p:txBody>
          <a:bodyPr lIns="0" tIns="0" rIns="0" bIns="0" rtlCol="0" anchor="t">
            <a:spAutoFit/>
          </a:bodyPr>
          <a:lstStyle/>
          <a:p>
            <a:pPr algn="ctr">
              <a:lnSpc>
                <a:spcPts val="6306"/>
              </a:lnSpc>
            </a:pPr>
            <a:r>
              <a:rPr lang="en-US" sz="4504">
                <a:solidFill>
                  <a:srgbClr val="FFFFFF"/>
                </a:solidFill>
                <a:latin typeface="Gagalin"/>
                <a:ea typeface="Gagalin"/>
                <a:cs typeface="Gagalin"/>
                <a:sym typeface="Gagalin"/>
              </a:rPr>
              <a:t>     STUDENT NAME : P.PAVITHRA</a:t>
            </a:r>
          </a:p>
          <a:p>
            <a:pPr algn="ctr">
              <a:lnSpc>
                <a:spcPts val="6306"/>
              </a:lnSpc>
            </a:pPr>
            <a:r>
              <a:rPr lang="en-US" sz="4504">
                <a:solidFill>
                  <a:srgbClr val="FFFFFF"/>
                </a:solidFill>
                <a:latin typeface="Gagalin"/>
                <a:ea typeface="Gagalin"/>
                <a:cs typeface="Gagalin"/>
                <a:sym typeface="Gagalin"/>
              </a:rPr>
              <a:t>           REGISTER NUMBER : 422200500   </a:t>
            </a:r>
          </a:p>
          <a:p>
            <a:pPr algn="ctr">
              <a:lnSpc>
                <a:spcPts val="6306"/>
              </a:lnSpc>
            </a:pPr>
            <a:r>
              <a:rPr lang="en-US" sz="4504">
                <a:solidFill>
                  <a:srgbClr val="FFFFFF"/>
                </a:solidFill>
                <a:latin typeface="Gagalin"/>
                <a:ea typeface="Gagalin"/>
                <a:cs typeface="Gagalin"/>
                <a:sym typeface="Gagalin"/>
              </a:rPr>
              <a:t>                                            NM ID:DB4E5A0609EB0E3AFAD439F788E3762D                 </a:t>
            </a:r>
          </a:p>
          <a:p>
            <a:pPr algn="ctr">
              <a:lnSpc>
                <a:spcPts val="6306"/>
              </a:lnSpc>
            </a:pPr>
            <a:r>
              <a:rPr lang="en-US" sz="4504">
                <a:solidFill>
                  <a:srgbClr val="FFFFFF"/>
                </a:solidFill>
                <a:latin typeface="Gagalin"/>
                <a:ea typeface="Gagalin"/>
                <a:cs typeface="Gagalin"/>
                <a:sym typeface="Gagalin"/>
              </a:rPr>
              <a:t>                                            DEPARTMENT :B.COM(INFORMATION SYSTEM MANAGEMENT </a:t>
            </a:r>
          </a:p>
          <a:p>
            <a:pPr algn="ctr">
              <a:lnSpc>
                <a:spcPts val="6306"/>
              </a:lnSpc>
            </a:pPr>
            <a:r>
              <a:rPr lang="en-US" sz="4504">
                <a:solidFill>
                  <a:srgbClr val="FFFFFF"/>
                </a:solidFill>
                <a:latin typeface="Gagalin"/>
                <a:ea typeface="Gagalin"/>
                <a:cs typeface="Gagalin"/>
                <a:sym typeface="Gagalin"/>
              </a:rPr>
              <a:t>                          COLLEGE :VALLIAMMAL COLLEGE FOR WOMEN </a:t>
            </a:r>
          </a:p>
          <a:p>
            <a:pPr algn="ctr">
              <a:lnSpc>
                <a:spcPts val="6306"/>
              </a:lnSpc>
            </a:pPr>
            <a:endParaRPr lang="en-US" sz="4504">
              <a:solidFill>
                <a:srgbClr val="FFFFFF"/>
              </a:solidFill>
              <a:latin typeface="Gagalin"/>
              <a:ea typeface="Gagalin"/>
              <a:cs typeface="Gagalin"/>
              <a:sym typeface="Gagali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62406B"/>
        </a:solidFill>
        <a:effectLst/>
      </p:bgPr>
    </p:bg>
    <p:spTree>
      <p:nvGrpSpPr>
        <p:cNvPr id="1" name=""/>
        <p:cNvGrpSpPr/>
        <p:nvPr/>
      </p:nvGrpSpPr>
      <p:grpSpPr>
        <a:xfrm>
          <a:off x="0" y="0"/>
          <a:ext cx="0" cy="0"/>
          <a:chOff x="0" y="0"/>
          <a:chExt cx="0" cy="0"/>
        </a:xfrm>
      </p:grpSpPr>
      <p:sp>
        <p:nvSpPr>
          <p:cNvPr id="2" name="TextBox 2"/>
          <p:cNvSpPr txBox="1"/>
          <p:nvPr/>
        </p:nvSpPr>
        <p:spPr>
          <a:xfrm>
            <a:off x="-6322624" y="553771"/>
            <a:ext cx="26486442" cy="9733229"/>
          </a:xfrm>
          <a:prstGeom prst="rect">
            <a:avLst/>
          </a:prstGeom>
        </p:spPr>
        <p:txBody>
          <a:bodyPr lIns="0" tIns="0" rIns="0" bIns="0" rtlCol="0" anchor="t">
            <a:spAutoFit/>
          </a:bodyPr>
          <a:lstStyle/>
          <a:p>
            <a:pPr algn="ctr">
              <a:lnSpc>
                <a:spcPts val="5939"/>
              </a:lnSpc>
            </a:pPr>
            <a:r>
              <a:rPr lang="en-US" sz="4242">
                <a:solidFill>
                  <a:srgbClr val="FFFFFF"/>
                </a:solidFill>
                <a:latin typeface="Canva Sans Bold"/>
                <a:ea typeface="Canva Sans Bold"/>
                <a:cs typeface="Canva Sans Bold"/>
                <a:sym typeface="Canva Sans Bold"/>
              </a:rPr>
              <a:t>SALARYVLEVEL:</a:t>
            </a:r>
          </a:p>
          <a:p>
            <a:pPr algn="ctr">
              <a:lnSpc>
                <a:spcPts val="5939"/>
              </a:lnSpc>
            </a:pPr>
            <a:r>
              <a:rPr lang="en-US" sz="4242">
                <a:solidFill>
                  <a:srgbClr val="FFFFFF"/>
                </a:solidFill>
                <a:latin typeface="Canva Sans Bold"/>
                <a:ea typeface="Canva Sans Bold"/>
                <a:cs typeface="Canva Sans Bold"/>
                <a:sym typeface="Canva Sans Bold"/>
              </a:rPr>
              <a:t>HIGH</a:t>
            </a:r>
          </a:p>
          <a:p>
            <a:pPr algn="ctr">
              <a:lnSpc>
                <a:spcPts val="5939"/>
              </a:lnSpc>
            </a:pPr>
            <a:r>
              <a:rPr lang="en-US" sz="4242">
                <a:solidFill>
                  <a:srgbClr val="FFFFFF"/>
                </a:solidFill>
                <a:latin typeface="Canva Sans Bold"/>
                <a:ea typeface="Canva Sans Bold"/>
                <a:cs typeface="Canva Sans Bold"/>
                <a:sym typeface="Canva Sans Bold"/>
              </a:rPr>
              <a:t>MEDIUM </a:t>
            </a:r>
          </a:p>
          <a:p>
            <a:pPr algn="ctr">
              <a:lnSpc>
                <a:spcPts val="5939"/>
              </a:lnSpc>
            </a:pPr>
            <a:r>
              <a:rPr lang="en-US" sz="4242">
                <a:solidFill>
                  <a:srgbClr val="FFFFFF"/>
                </a:solidFill>
                <a:latin typeface="Canva Sans Bold"/>
                <a:ea typeface="Canva Sans Bold"/>
                <a:cs typeface="Canva Sans Bold"/>
                <a:sym typeface="Canva Sans Bold"/>
              </a:rPr>
              <a:t>LOW</a:t>
            </a:r>
          </a:p>
          <a:p>
            <a:pPr algn="ctr">
              <a:lnSpc>
                <a:spcPts val="5939"/>
              </a:lnSpc>
            </a:pPr>
            <a:r>
              <a:rPr lang="en-US" sz="4242">
                <a:solidFill>
                  <a:srgbClr val="FFFFFF"/>
                </a:solidFill>
                <a:latin typeface="Canva Sans Bold"/>
                <a:ea typeface="Canva Sans Bold"/>
                <a:cs typeface="Canva Sans Bold"/>
                <a:sym typeface="Canva Sans Bold"/>
              </a:rPr>
              <a:t>PIVOT TABLE :</a:t>
            </a:r>
          </a:p>
          <a:p>
            <a:pPr algn="ctr">
              <a:lnSpc>
                <a:spcPts val="5939"/>
              </a:lnSpc>
            </a:pPr>
            <a:r>
              <a:rPr lang="en-US" sz="4242">
                <a:solidFill>
                  <a:srgbClr val="FFFFFF"/>
                </a:solidFill>
                <a:latin typeface="Canva Sans Bold"/>
                <a:ea typeface="Canva Sans Bold"/>
                <a:cs typeface="Canva Sans Bold"/>
                <a:sym typeface="Canva Sans Bold"/>
              </a:rPr>
              <a:t>EMPLOYEE ID</a:t>
            </a:r>
          </a:p>
          <a:p>
            <a:pPr algn="ctr">
              <a:lnSpc>
                <a:spcPts val="5939"/>
              </a:lnSpc>
            </a:pPr>
            <a:r>
              <a:rPr lang="en-US" sz="4242">
                <a:solidFill>
                  <a:srgbClr val="FFFFFF"/>
                </a:solidFill>
                <a:latin typeface="Canva Sans Bold"/>
                <a:ea typeface="Canva Sans Bold"/>
                <a:cs typeface="Canva Sans Bold"/>
                <a:sym typeface="Canva Sans Bold"/>
              </a:rPr>
              <a:t>GENDER</a:t>
            </a:r>
          </a:p>
          <a:p>
            <a:pPr algn="ctr">
              <a:lnSpc>
                <a:spcPts val="5939"/>
              </a:lnSpc>
            </a:pPr>
            <a:r>
              <a:rPr lang="en-US" sz="4242">
                <a:solidFill>
                  <a:srgbClr val="FFFFFF"/>
                </a:solidFill>
                <a:latin typeface="Canva Sans Bold"/>
                <a:ea typeface="Canva Sans Bold"/>
                <a:cs typeface="Canva Sans Bold"/>
                <a:sym typeface="Canva Sans Bold"/>
              </a:rPr>
              <a:t>SALARY</a:t>
            </a:r>
          </a:p>
          <a:p>
            <a:pPr algn="ctr">
              <a:lnSpc>
                <a:spcPts val="5939"/>
              </a:lnSpc>
            </a:pPr>
            <a:r>
              <a:rPr lang="en-US" sz="4242">
                <a:solidFill>
                  <a:srgbClr val="FFFFFF"/>
                </a:solidFill>
                <a:latin typeface="Canva Sans Bold"/>
                <a:ea typeface="Canva Sans Bold"/>
                <a:cs typeface="Canva Sans Bold"/>
                <a:sym typeface="Canva Sans Bold"/>
              </a:rPr>
              <a:t>SALARY LEVEL </a:t>
            </a:r>
          </a:p>
          <a:p>
            <a:pPr algn="ctr">
              <a:lnSpc>
                <a:spcPts val="5939"/>
              </a:lnSpc>
            </a:pPr>
            <a:r>
              <a:rPr lang="en-US" sz="4242">
                <a:solidFill>
                  <a:srgbClr val="FFFFFF"/>
                </a:solidFill>
                <a:latin typeface="Canva Sans Bold"/>
                <a:ea typeface="Canva Sans Bold"/>
                <a:cs typeface="Canva Sans Bold"/>
                <a:sym typeface="Canva Sans Bold"/>
              </a:rPr>
              <a:t>START DATE </a:t>
            </a:r>
          </a:p>
          <a:p>
            <a:pPr algn="ctr">
              <a:lnSpc>
                <a:spcPts val="5939"/>
              </a:lnSpc>
            </a:pPr>
            <a:r>
              <a:rPr lang="en-US" sz="4242">
                <a:solidFill>
                  <a:srgbClr val="FFFFFF"/>
                </a:solidFill>
                <a:latin typeface="Canva Sans Bold"/>
                <a:ea typeface="Canva Sans Bold"/>
                <a:cs typeface="Canva Sans Bold"/>
                <a:sym typeface="Canva Sans Bold"/>
              </a:rPr>
              <a:t>EMPLOYEE TYPE</a:t>
            </a:r>
          </a:p>
          <a:p>
            <a:pPr algn="ctr">
              <a:lnSpc>
                <a:spcPts val="5939"/>
              </a:lnSpc>
            </a:pPr>
            <a:r>
              <a:rPr lang="en-US" sz="4242">
                <a:solidFill>
                  <a:srgbClr val="FFFFFF"/>
                </a:solidFill>
                <a:latin typeface="Canva Sans Bold"/>
                <a:ea typeface="Canva Sans Bold"/>
                <a:cs typeface="Canva Sans Bold"/>
                <a:sym typeface="Canva Sans Bold"/>
              </a:rPr>
              <a:t>DATA VISUALISATION </a:t>
            </a:r>
          </a:p>
          <a:p>
            <a:pPr algn="ctr">
              <a:lnSpc>
                <a:spcPts val="5939"/>
              </a:lnSpc>
            </a:pPr>
            <a:endParaRPr lang="en-US" sz="4242">
              <a:solidFill>
                <a:srgbClr val="FFFFFF"/>
              </a:solidFill>
              <a:latin typeface="Canva Sans Bold"/>
              <a:ea typeface="Canva Sans Bold"/>
              <a:cs typeface="Canva Sans Bold"/>
              <a:sym typeface="Canva Sans Bold"/>
            </a:endParaRPr>
          </a:p>
        </p:txBody>
      </p:sp>
    </p:spTree>
  </p:cSld>
  <p:clrMapOvr>
    <a:masterClrMapping/>
  </p:clrMapOvr>
  <p:transition>
    <p:circl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62406B"/>
        </a:solidFill>
        <a:effectLst/>
      </p:bgPr>
    </p:bg>
    <p:spTree>
      <p:nvGrpSpPr>
        <p:cNvPr id="1" name=""/>
        <p:cNvGrpSpPr/>
        <p:nvPr/>
      </p:nvGrpSpPr>
      <p:grpSpPr>
        <a:xfrm>
          <a:off x="0" y="0"/>
          <a:ext cx="0" cy="0"/>
          <a:chOff x="0" y="0"/>
          <a:chExt cx="0" cy="0"/>
        </a:xfrm>
      </p:grpSpPr>
      <p:sp>
        <p:nvSpPr>
          <p:cNvPr id="2" name="AutoShape 2"/>
          <p:cNvSpPr/>
          <p:nvPr/>
        </p:nvSpPr>
        <p:spPr>
          <a:xfrm rot="-5400000">
            <a:off x="10619869" y="652308"/>
            <a:ext cx="35651" cy="1142120"/>
          </a:xfrm>
          <a:prstGeom prst="rect">
            <a:avLst/>
          </a:prstGeom>
          <a:solidFill>
            <a:srgbClr val="FFFFFF"/>
          </a:solidFill>
        </p:spPr>
      </p:sp>
      <p:sp>
        <p:nvSpPr>
          <p:cNvPr id="3" name="Freeform 3"/>
          <p:cNvSpPr/>
          <p:nvPr/>
        </p:nvSpPr>
        <p:spPr>
          <a:xfrm>
            <a:off x="2540946" y="1653223"/>
            <a:ext cx="13206108" cy="8278456"/>
          </a:xfrm>
          <a:custGeom>
            <a:avLst/>
            <a:gdLst/>
            <a:ahLst/>
            <a:cxnLst/>
            <a:rect l="l" t="t" r="r" b="b"/>
            <a:pathLst>
              <a:path w="13206108" h="8278456">
                <a:moveTo>
                  <a:pt x="0" y="0"/>
                </a:moveTo>
                <a:lnTo>
                  <a:pt x="13206108" y="0"/>
                </a:lnTo>
                <a:lnTo>
                  <a:pt x="13206108" y="8278456"/>
                </a:lnTo>
                <a:lnTo>
                  <a:pt x="0" y="8278456"/>
                </a:lnTo>
                <a:lnTo>
                  <a:pt x="0" y="0"/>
                </a:lnTo>
                <a:close/>
              </a:path>
            </a:pathLst>
          </a:custGeom>
          <a:blipFill>
            <a:blip r:embed="rId2"/>
            <a:stretch>
              <a:fillRect/>
            </a:stretch>
          </a:blipFill>
        </p:spPr>
      </p:sp>
      <p:sp>
        <p:nvSpPr>
          <p:cNvPr id="4" name="TextBox 4"/>
          <p:cNvSpPr txBox="1"/>
          <p:nvPr/>
        </p:nvSpPr>
        <p:spPr>
          <a:xfrm>
            <a:off x="1028700" y="242252"/>
            <a:ext cx="7787772" cy="1410971"/>
          </a:xfrm>
          <a:prstGeom prst="rect">
            <a:avLst/>
          </a:prstGeom>
        </p:spPr>
        <p:txBody>
          <a:bodyPr lIns="0" tIns="0" rIns="0" bIns="0" rtlCol="0" anchor="t">
            <a:spAutoFit/>
          </a:bodyPr>
          <a:lstStyle/>
          <a:p>
            <a:pPr algn="l">
              <a:lnSpc>
                <a:spcPts val="11479"/>
              </a:lnSpc>
              <a:spcBef>
                <a:spcPct val="0"/>
              </a:spcBef>
            </a:pPr>
            <a:r>
              <a:rPr lang="en-US" sz="8199">
                <a:solidFill>
                  <a:srgbClr val="FFFFFF"/>
                </a:solidFill>
                <a:latin typeface="HK Grotesk Medium"/>
                <a:ea typeface="HK Grotesk Medium"/>
                <a:cs typeface="HK Grotesk Medium"/>
                <a:sym typeface="HK Grotesk Medium"/>
              </a:rPr>
              <a:t>RESULTS</a:t>
            </a:r>
          </a:p>
        </p:txBody>
      </p:sp>
    </p:spTree>
  </p:cSld>
  <p:clrMapOvr>
    <a:masterClrMapping/>
  </p:clrMapOvr>
  <p:transition>
    <p:circl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62406B"/>
        </a:solidFill>
        <a:effectLst/>
      </p:bgPr>
    </p:bg>
    <p:spTree>
      <p:nvGrpSpPr>
        <p:cNvPr id="1" name=""/>
        <p:cNvGrpSpPr/>
        <p:nvPr/>
      </p:nvGrpSpPr>
      <p:grpSpPr>
        <a:xfrm>
          <a:off x="0" y="0"/>
          <a:ext cx="0" cy="0"/>
          <a:chOff x="0" y="0"/>
          <a:chExt cx="0" cy="0"/>
        </a:xfrm>
      </p:grpSpPr>
      <p:sp>
        <p:nvSpPr>
          <p:cNvPr id="2" name="AutoShape 2"/>
          <p:cNvSpPr/>
          <p:nvPr/>
        </p:nvSpPr>
        <p:spPr>
          <a:xfrm>
            <a:off x="0" y="0"/>
            <a:ext cx="7867728" cy="10287000"/>
          </a:xfrm>
          <a:prstGeom prst="rect">
            <a:avLst/>
          </a:prstGeom>
          <a:solidFill>
            <a:srgbClr val="FFFFFF">
              <a:alpha val="4706"/>
            </a:srgbClr>
          </a:solidFill>
        </p:spPr>
      </p:sp>
      <p:sp>
        <p:nvSpPr>
          <p:cNvPr id="3" name="TextBox 3"/>
          <p:cNvSpPr txBox="1"/>
          <p:nvPr/>
        </p:nvSpPr>
        <p:spPr>
          <a:xfrm>
            <a:off x="-3006183" y="1190625"/>
            <a:ext cx="13880094" cy="1041666"/>
          </a:xfrm>
          <a:prstGeom prst="rect">
            <a:avLst/>
          </a:prstGeom>
        </p:spPr>
        <p:txBody>
          <a:bodyPr lIns="0" tIns="0" rIns="0" bIns="0" rtlCol="0" anchor="t">
            <a:spAutoFit/>
          </a:bodyPr>
          <a:lstStyle/>
          <a:p>
            <a:pPr algn="ctr">
              <a:lnSpc>
                <a:spcPts val="7839"/>
              </a:lnSpc>
            </a:pPr>
            <a:r>
              <a:rPr lang="en-US" sz="7999">
                <a:solidFill>
                  <a:srgbClr val="FFFFFF"/>
                </a:solidFill>
                <a:latin typeface="HK Grotesk"/>
                <a:ea typeface="HK Grotesk"/>
                <a:cs typeface="HK Grotesk"/>
                <a:sym typeface="HK Grotesk"/>
              </a:rPr>
              <a:t>CONCLUSION </a:t>
            </a:r>
          </a:p>
        </p:txBody>
      </p:sp>
      <p:sp>
        <p:nvSpPr>
          <p:cNvPr id="4" name="AutoShape 4"/>
          <p:cNvSpPr/>
          <p:nvPr/>
        </p:nvSpPr>
        <p:spPr>
          <a:xfrm rot="-5400000">
            <a:off x="6250143" y="439815"/>
            <a:ext cx="35651" cy="1142120"/>
          </a:xfrm>
          <a:prstGeom prst="rect">
            <a:avLst/>
          </a:prstGeom>
          <a:solidFill>
            <a:srgbClr val="FFFFFF"/>
          </a:solidFill>
        </p:spPr>
      </p:sp>
      <p:sp>
        <p:nvSpPr>
          <p:cNvPr id="5" name="TextBox 5"/>
          <p:cNvSpPr txBox="1"/>
          <p:nvPr/>
        </p:nvSpPr>
        <p:spPr>
          <a:xfrm>
            <a:off x="656615" y="3331245"/>
            <a:ext cx="16974770" cy="5072657"/>
          </a:xfrm>
          <a:prstGeom prst="rect">
            <a:avLst/>
          </a:prstGeom>
        </p:spPr>
        <p:txBody>
          <a:bodyPr lIns="0" tIns="0" rIns="0" bIns="0" rtlCol="0" anchor="t">
            <a:spAutoFit/>
          </a:bodyPr>
          <a:lstStyle/>
          <a:p>
            <a:pPr algn="ctr">
              <a:lnSpc>
                <a:spcPts val="10100"/>
              </a:lnSpc>
            </a:pPr>
            <a:r>
              <a:rPr lang="en-US" sz="7214">
                <a:solidFill>
                  <a:srgbClr val="FFFFFF"/>
                </a:solidFill>
                <a:latin typeface="Canva Sans Bold"/>
                <a:ea typeface="Canva Sans Bold"/>
                <a:cs typeface="Canva Sans Bold"/>
                <a:sym typeface="Canva Sans Bold"/>
              </a:rPr>
              <a:t>While comparing the salary level of the employee,the employees are getting their salary according to their employee type and start date </a:t>
            </a:r>
          </a:p>
        </p:txBody>
      </p:sp>
    </p:spTree>
  </p:cSld>
  <p:clrMapOvr>
    <a:masterClrMapping/>
  </p:clrMapOvr>
  <p:transition>
    <p:circl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62406B"/>
        </a:solidFill>
        <a:effectLst/>
      </p:bgPr>
    </p:bg>
    <p:spTree>
      <p:nvGrpSpPr>
        <p:cNvPr id="1" name=""/>
        <p:cNvGrpSpPr/>
        <p:nvPr/>
      </p:nvGrpSpPr>
      <p:grpSpPr>
        <a:xfrm>
          <a:off x="0" y="0"/>
          <a:ext cx="0" cy="0"/>
          <a:chOff x="0" y="0"/>
          <a:chExt cx="0" cy="0"/>
        </a:xfrm>
      </p:grpSpPr>
      <p:sp>
        <p:nvSpPr>
          <p:cNvPr id="2" name="Freeform 2"/>
          <p:cNvSpPr/>
          <p:nvPr/>
        </p:nvSpPr>
        <p:spPr>
          <a:xfrm>
            <a:off x="1802030" y="0"/>
            <a:ext cx="16485970" cy="7581900"/>
          </a:xfrm>
          <a:custGeom>
            <a:avLst/>
            <a:gdLst/>
            <a:ahLst/>
            <a:cxnLst/>
            <a:rect l="l" t="t" r="r" b="b"/>
            <a:pathLst>
              <a:path w="16485970" h="7581900">
                <a:moveTo>
                  <a:pt x="0" y="0"/>
                </a:moveTo>
                <a:lnTo>
                  <a:pt x="16485970" y="0"/>
                </a:lnTo>
                <a:lnTo>
                  <a:pt x="16485970" y="7581900"/>
                </a:lnTo>
                <a:lnTo>
                  <a:pt x="0" y="7581900"/>
                </a:lnTo>
                <a:lnTo>
                  <a:pt x="0" y="0"/>
                </a:lnTo>
                <a:close/>
              </a:path>
            </a:pathLst>
          </a:custGeom>
          <a:blipFill>
            <a:blip r:embed="rId2">
              <a:alphaModFix amt="61000"/>
            </a:blip>
            <a:stretch>
              <a:fillRect t="-22434" b="-22434"/>
            </a:stretch>
          </a:blipFill>
        </p:spPr>
      </p:sp>
      <p:sp>
        <p:nvSpPr>
          <p:cNvPr id="3" name="AutoShape 3"/>
          <p:cNvSpPr/>
          <p:nvPr/>
        </p:nvSpPr>
        <p:spPr>
          <a:xfrm>
            <a:off x="17223649" y="1028700"/>
            <a:ext cx="35651" cy="1142120"/>
          </a:xfrm>
          <a:prstGeom prst="rect">
            <a:avLst/>
          </a:prstGeom>
          <a:solidFill>
            <a:srgbClr val="FFFFFF"/>
          </a:solidFill>
        </p:spPr>
      </p:sp>
      <p:sp>
        <p:nvSpPr>
          <p:cNvPr id="4" name="TextBox 4"/>
          <p:cNvSpPr txBox="1"/>
          <p:nvPr/>
        </p:nvSpPr>
        <p:spPr>
          <a:xfrm>
            <a:off x="2861396" y="4714875"/>
            <a:ext cx="13547779" cy="2867025"/>
          </a:xfrm>
          <a:prstGeom prst="rect">
            <a:avLst/>
          </a:prstGeom>
        </p:spPr>
        <p:txBody>
          <a:bodyPr lIns="0" tIns="0" rIns="0" bIns="0" rtlCol="0" anchor="t">
            <a:spAutoFit/>
          </a:bodyPr>
          <a:lstStyle/>
          <a:p>
            <a:pPr algn="l">
              <a:lnSpc>
                <a:spcPts val="7350"/>
              </a:lnSpc>
            </a:pPr>
            <a:r>
              <a:rPr lang="en-US" sz="7500">
                <a:solidFill>
                  <a:srgbClr val="FFFFFF"/>
                </a:solidFill>
                <a:latin typeface="Archivo Black"/>
                <a:ea typeface="Archivo Black"/>
                <a:cs typeface="Archivo Black"/>
                <a:sym typeface="Archivo Black"/>
              </a:rPr>
              <a:t>EMPLOYEE DATASETS ANALYSIS USING EXCEL </a:t>
            </a:r>
          </a:p>
          <a:p>
            <a:pPr algn="l">
              <a:lnSpc>
                <a:spcPts val="7350"/>
              </a:lnSpc>
            </a:pPr>
            <a:endParaRPr lang="en-US" sz="7500">
              <a:solidFill>
                <a:srgbClr val="FFFFFF"/>
              </a:solidFill>
              <a:latin typeface="Archivo Black"/>
              <a:ea typeface="Archivo Black"/>
              <a:cs typeface="Archivo Black"/>
              <a:sym typeface="Archivo Black"/>
            </a:endParaRPr>
          </a:p>
        </p:txBody>
      </p:sp>
      <p:sp>
        <p:nvSpPr>
          <p:cNvPr id="5" name="TextBox 5"/>
          <p:cNvSpPr txBox="1"/>
          <p:nvPr/>
        </p:nvSpPr>
        <p:spPr>
          <a:xfrm>
            <a:off x="6167449" y="1999370"/>
            <a:ext cx="9967540" cy="1566544"/>
          </a:xfrm>
          <a:prstGeom prst="rect">
            <a:avLst/>
          </a:prstGeom>
        </p:spPr>
        <p:txBody>
          <a:bodyPr lIns="0" tIns="0" rIns="0" bIns="0" rtlCol="0" anchor="t">
            <a:spAutoFit/>
          </a:bodyPr>
          <a:lstStyle/>
          <a:p>
            <a:pPr algn="ctr">
              <a:lnSpc>
                <a:spcPts val="12880"/>
              </a:lnSpc>
            </a:pPr>
            <a:r>
              <a:rPr lang="en-US" sz="9200">
                <a:solidFill>
                  <a:srgbClr val="171717"/>
                </a:solidFill>
                <a:latin typeface="Shrikhand"/>
                <a:ea typeface="Shrikhand"/>
                <a:cs typeface="Shrikhand"/>
                <a:sym typeface="Shrikhand"/>
              </a:rPr>
              <a:t>PROJECT TITLE </a:t>
            </a:r>
          </a:p>
        </p:txBody>
      </p:sp>
    </p:spTree>
  </p:cSld>
  <p:clrMapOvr>
    <a:masterClrMapping/>
  </p:clrMapOvr>
  <p:transition>
    <p:circl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62406B"/>
        </a:solidFill>
        <a:effectLst/>
      </p:bgPr>
    </p:bg>
    <p:spTree>
      <p:nvGrpSpPr>
        <p:cNvPr id="1" name=""/>
        <p:cNvGrpSpPr/>
        <p:nvPr/>
      </p:nvGrpSpPr>
      <p:grpSpPr>
        <a:xfrm>
          <a:off x="0" y="0"/>
          <a:ext cx="0" cy="0"/>
          <a:chOff x="0" y="0"/>
          <a:chExt cx="0" cy="0"/>
        </a:xfrm>
      </p:grpSpPr>
      <p:sp>
        <p:nvSpPr>
          <p:cNvPr id="2" name="AutoShape 2"/>
          <p:cNvSpPr/>
          <p:nvPr/>
        </p:nvSpPr>
        <p:spPr>
          <a:xfrm>
            <a:off x="1510373" y="1623877"/>
            <a:ext cx="15267253" cy="7039246"/>
          </a:xfrm>
          <a:prstGeom prst="rect">
            <a:avLst/>
          </a:prstGeom>
          <a:solidFill>
            <a:srgbClr val="FFFFFF">
              <a:alpha val="4706"/>
            </a:srgbClr>
          </a:solidFill>
        </p:spPr>
      </p:sp>
      <p:sp>
        <p:nvSpPr>
          <p:cNvPr id="3" name="TextBox 3"/>
          <p:cNvSpPr txBox="1"/>
          <p:nvPr/>
        </p:nvSpPr>
        <p:spPr>
          <a:xfrm>
            <a:off x="-2063247" y="171450"/>
            <a:ext cx="12211128" cy="1042671"/>
          </a:xfrm>
          <a:prstGeom prst="rect">
            <a:avLst/>
          </a:prstGeom>
        </p:spPr>
        <p:txBody>
          <a:bodyPr lIns="0" tIns="0" rIns="0" bIns="0" rtlCol="0" anchor="t">
            <a:spAutoFit/>
          </a:bodyPr>
          <a:lstStyle/>
          <a:p>
            <a:pPr algn="ctr">
              <a:lnSpc>
                <a:spcPts val="7840"/>
              </a:lnSpc>
            </a:pPr>
            <a:r>
              <a:rPr lang="en-US" sz="8000">
                <a:solidFill>
                  <a:srgbClr val="FFFFFF"/>
                </a:solidFill>
                <a:latin typeface="Anton"/>
                <a:ea typeface="Anton"/>
                <a:cs typeface="Anton"/>
                <a:sym typeface="Anton"/>
              </a:rPr>
              <a:t>AGENDA </a:t>
            </a:r>
          </a:p>
        </p:txBody>
      </p:sp>
      <p:sp>
        <p:nvSpPr>
          <p:cNvPr id="4" name="AutoShape 4"/>
          <p:cNvSpPr/>
          <p:nvPr/>
        </p:nvSpPr>
        <p:spPr>
          <a:xfrm rot="-5400000">
            <a:off x="503481" y="4172259"/>
            <a:ext cx="35651" cy="1978134"/>
          </a:xfrm>
          <a:prstGeom prst="rect">
            <a:avLst/>
          </a:prstGeom>
          <a:solidFill>
            <a:srgbClr val="FFFFFF"/>
          </a:solidFill>
        </p:spPr>
      </p:sp>
      <p:sp>
        <p:nvSpPr>
          <p:cNvPr id="5" name="AutoShape 5"/>
          <p:cNvSpPr/>
          <p:nvPr/>
        </p:nvSpPr>
        <p:spPr>
          <a:xfrm rot="-5400000">
            <a:off x="17748868" y="4136608"/>
            <a:ext cx="35651" cy="1978134"/>
          </a:xfrm>
          <a:prstGeom prst="rect">
            <a:avLst/>
          </a:prstGeom>
          <a:solidFill>
            <a:srgbClr val="FFFFFF"/>
          </a:solidFill>
        </p:spPr>
      </p:sp>
      <p:sp>
        <p:nvSpPr>
          <p:cNvPr id="6" name="TextBox 6"/>
          <p:cNvSpPr txBox="1"/>
          <p:nvPr/>
        </p:nvSpPr>
        <p:spPr>
          <a:xfrm>
            <a:off x="-10284212" y="1983457"/>
            <a:ext cx="27543512" cy="6297750"/>
          </a:xfrm>
          <a:prstGeom prst="rect">
            <a:avLst/>
          </a:prstGeom>
        </p:spPr>
        <p:txBody>
          <a:bodyPr lIns="0" tIns="0" rIns="0" bIns="0" rtlCol="0" anchor="t">
            <a:spAutoFit/>
          </a:bodyPr>
          <a:lstStyle/>
          <a:p>
            <a:pPr algn="ctr">
              <a:lnSpc>
                <a:spcPts val="5487"/>
              </a:lnSpc>
            </a:pPr>
            <a:r>
              <a:rPr lang="en-US" sz="3919" dirty="0">
                <a:solidFill>
                  <a:srgbClr val="FFFFFF"/>
                </a:solidFill>
                <a:latin typeface="Comic Sans Bold"/>
                <a:ea typeface="Comic Sans Bold"/>
                <a:cs typeface="Comic Sans Bold"/>
                <a:sym typeface="Comic Sans Bold"/>
              </a:rPr>
              <a:t>                     1. PROBLEM STATEMENT </a:t>
            </a:r>
          </a:p>
          <a:p>
            <a:pPr algn="ctr">
              <a:lnSpc>
                <a:spcPts val="5487"/>
              </a:lnSpc>
            </a:pPr>
            <a:r>
              <a:rPr lang="en-US" sz="3919" dirty="0">
                <a:solidFill>
                  <a:srgbClr val="FFFFFF"/>
                </a:solidFill>
                <a:latin typeface="Comic Sans Bold"/>
                <a:ea typeface="Comic Sans Bold"/>
                <a:cs typeface="Comic Sans Bold"/>
                <a:sym typeface="Comic Sans Bold"/>
              </a:rPr>
              <a:t>                   2. PROJECT OVERVIEW </a:t>
            </a:r>
          </a:p>
          <a:p>
            <a:pPr algn="ctr">
              <a:lnSpc>
                <a:spcPts val="5487"/>
              </a:lnSpc>
            </a:pPr>
            <a:r>
              <a:rPr lang="en-US" sz="3919" dirty="0">
                <a:solidFill>
                  <a:srgbClr val="FFFFFF"/>
                </a:solidFill>
                <a:latin typeface="Comic Sans Bold"/>
                <a:ea typeface="Comic Sans Bold"/>
                <a:cs typeface="Comic Sans Bold"/>
                <a:sym typeface="Comic Sans Bold"/>
              </a:rPr>
              <a:t>                           3. WHO ARE THE END USERS </a:t>
            </a:r>
          </a:p>
          <a:p>
            <a:pPr algn="ctr">
              <a:lnSpc>
                <a:spcPts val="5487"/>
              </a:lnSpc>
            </a:pPr>
            <a:r>
              <a:rPr lang="en-US" sz="3919" dirty="0">
                <a:solidFill>
                  <a:srgbClr val="FFFFFF"/>
                </a:solidFill>
                <a:latin typeface="Comic Sans Bold"/>
                <a:ea typeface="Comic Sans Bold"/>
                <a:cs typeface="Comic Sans Bold"/>
                <a:sym typeface="Comic Sans Bold"/>
              </a:rPr>
              <a:t>                                            4. OUR SOLUTION AND IT'S PROPOSITION                                            </a:t>
            </a:r>
          </a:p>
          <a:p>
            <a:pPr algn="ctr">
              <a:lnSpc>
                <a:spcPts val="5487"/>
              </a:lnSpc>
            </a:pPr>
            <a:r>
              <a:rPr lang="en-US" sz="3919" dirty="0">
                <a:solidFill>
                  <a:srgbClr val="FFFFFF"/>
                </a:solidFill>
                <a:latin typeface="Comic Sans Bold"/>
                <a:ea typeface="Comic Sans Bold"/>
                <a:cs typeface="Comic Sans Bold"/>
                <a:sym typeface="Comic Sans Bold"/>
              </a:rPr>
              <a:t>                       5. DATASET DESCRIPTION</a:t>
            </a:r>
          </a:p>
          <a:p>
            <a:pPr algn="ctr">
              <a:lnSpc>
                <a:spcPts val="5487"/>
              </a:lnSpc>
            </a:pPr>
            <a:r>
              <a:rPr lang="en-US" sz="3919" dirty="0">
                <a:solidFill>
                  <a:srgbClr val="FFFFFF"/>
                </a:solidFill>
                <a:latin typeface="Comic Sans Bold"/>
                <a:ea typeface="Comic Sans Bold"/>
                <a:cs typeface="Comic Sans Bold"/>
                <a:sym typeface="Comic Sans Bold"/>
              </a:rPr>
              <a:t>                                6.THE "WOW" IN OUR SOLUTION </a:t>
            </a:r>
          </a:p>
          <a:p>
            <a:pPr algn="ctr">
              <a:lnSpc>
                <a:spcPts val="5487"/>
              </a:lnSpc>
            </a:pPr>
            <a:r>
              <a:rPr lang="en-US" sz="3919" dirty="0">
                <a:solidFill>
                  <a:srgbClr val="FFFFFF"/>
                </a:solidFill>
                <a:latin typeface="Comic Sans Bold"/>
                <a:ea typeface="Comic Sans Bold"/>
                <a:cs typeface="Comic Sans Bold"/>
                <a:sym typeface="Comic Sans Bold"/>
              </a:rPr>
              <a:t>         7. MODELLING </a:t>
            </a:r>
          </a:p>
          <a:p>
            <a:pPr algn="ctr">
              <a:lnSpc>
                <a:spcPts val="5487"/>
              </a:lnSpc>
            </a:pPr>
            <a:r>
              <a:rPr lang="en-US" sz="3919" dirty="0">
                <a:solidFill>
                  <a:srgbClr val="FFFFFF"/>
                </a:solidFill>
                <a:latin typeface="Comic Sans Bold"/>
                <a:ea typeface="Comic Sans Bold"/>
                <a:cs typeface="Comic Sans Bold"/>
                <a:sym typeface="Comic Sans Bold"/>
              </a:rPr>
              <a:t>    8. RESULT </a:t>
            </a:r>
          </a:p>
          <a:p>
            <a:pPr algn="ctr">
              <a:lnSpc>
                <a:spcPts val="5487"/>
              </a:lnSpc>
            </a:pPr>
            <a:r>
              <a:rPr lang="en-US" sz="3919" dirty="0">
                <a:solidFill>
                  <a:srgbClr val="FFFFFF"/>
                </a:solidFill>
                <a:latin typeface="Comic Sans Bold"/>
                <a:ea typeface="Comic Sans Bold"/>
                <a:cs typeface="Comic Sans Bold"/>
                <a:sym typeface="Comic Sans Bold"/>
              </a:rPr>
              <a:t>           9. CONCLUSION </a:t>
            </a:r>
          </a:p>
        </p:txBody>
      </p:sp>
    </p:spTree>
  </p:cSld>
  <p:clrMapOvr>
    <a:masterClrMapping/>
  </p:clrMapOvr>
  <p:transition>
    <p:circl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62406B"/>
        </a:solidFill>
        <a:effectLst/>
      </p:bgPr>
    </p:bg>
    <p:spTree>
      <p:nvGrpSpPr>
        <p:cNvPr id="1" name=""/>
        <p:cNvGrpSpPr/>
        <p:nvPr/>
      </p:nvGrpSpPr>
      <p:grpSpPr>
        <a:xfrm>
          <a:off x="0" y="0"/>
          <a:ext cx="0" cy="0"/>
          <a:chOff x="0" y="0"/>
          <a:chExt cx="0" cy="0"/>
        </a:xfrm>
      </p:grpSpPr>
      <p:sp>
        <p:nvSpPr>
          <p:cNvPr id="2" name="AutoShape 2"/>
          <p:cNvSpPr/>
          <p:nvPr/>
        </p:nvSpPr>
        <p:spPr>
          <a:xfrm>
            <a:off x="1510373" y="1623877"/>
            <a:ext cx="15267253" cy="7039246"/>
          </a:xfrm>
          <a:prstGeom prst="rect">
            <a:avLst/>
          </a:prstGeom>
          <a:solidFill>
            <a:srgbClr val="FFFFFF">
              <a:alpha val="4706"/>
            </a:srgbClr>
          </a:solidFill>
        </p:spPr>
      </p:sp>
      <p:sp>
        <p:nvSpPr>
          <p:cNvPr id="3" name="TextBox 3"/>
          <p:cNvSpPr txBox="1"/>
          <p:nvPr/>
        </p:nvSpPr>
        <p:spPr>
          <a:xfrm>
            <a:off x="521307" y="465054"/>
            <a:ext cx="12211128" cy="1041666"/>
          </a:xfrm>
          <a:prstGeom prst="rect">
            <a:avLst/>
          </a:prstGeom>
        </p:spPr>
        <p:txBody>
          <a:bodyPr lIns="0" tIns="0" rIns="0" bIns="0" rtlCol="0" anchor="t">
            <a:spAutoFit/>
          </a:bodyPr>
          <a:lstStyle/>
          <a:p>
            <a:pPr algn="ctr">
              <a:lnSpc>
                <a:spcPts val="7839"/>
              </a:lnSpc>
            </a:pPr>
            <a:r>
              <a:rPr lang="en-US" sz="7999">
                <a:solidFill>
                  <a:srgbClr val="171717"/>
                </a:solidFill>
                <a:latin typeface="HK Grotesk Bold"/>
                <a:ea typeface="HK Grotesk Bold"/>
                <a:cs typeface="HK Grotesk Bold"/>
                <a:sym typeface="HK Grotesk Bold"/>
              </a:rPr>
              <a:t>PROBLEM STATEMENT </a:t>
            </a:r>
          </a:p>
        </p:txBody>
      </p:sp>
      <p:sp>
        <p:nvSpPr>
          <p:cNvPr id="4" name="AutoShape 4"/>
          <p:cNvSpPr/>
          <p:nvPr/>
        </p:nvSpPr>
        <p:spPr>
          <a:xfrm rot="-5400000">
            <a:off x="503481" y="4172259"/>
            <a:ext cx="35651" cy="1978134"/>
          </a:xfrm>
          <a:prstGeom prst="rect">
            <a:avLst/>
          </a:prstGeom>
          <a:solidFill>
            <a:srgbClr val="FFFFFF"/>
          </a:solidFill>
        </p:spPr>
      </p:sp>
      <p:sp>
        <p:nvSpPr>
          <p:cNvPr id="5" name="AutoShape 5"/>
          <p:cNvSpPr/>
          <p:nvPr/>
        </p:nvSpPr>
        <p:spPr>
          <a:xfrm rot="-5400000">
            <a:off x="17748868" y="4136608"/>
            <a:ext cx="35651" cy="1978134"/>
          </a:xfrm>
          <a:prstGeom prst="rect">
            <a:avLst/>
          </a:prstGeom>
          <a:solidFill>
            <a:srgbClr val="FFFFFF"/>
          </a:solidFill>
        </p:spPr>
      </p:sp>
      <p:sp>
        <p:nvSpPr>
          <p:cNvPr id="6" name="TextBox 6"/>
          <p:cNvSpPr txBox="1"/>
          <p:nvPr/>
        </p:nvSpPr>
        <p:spPr>
          <a:xfrm>
            <a:off x="2323422" y="2808104"/>
            <a:ext cx="13641156" cy="3416300"/>
          </a:xfrm>
          <a:prstGeom prst="rect">
            <a:avLst/>
          </a:prstGeom>
        </p:spPr>
        <p:txBody>
          <a:bodyPr lIns="0" tIns="0" rIns="0" bIns="0" rtlCol="0" anchor="t">
            <a:spAutoFit/>
          </a:bodyPr>
          <a:lstStyle/>
          <a:p>
            <a:pPr algn="ctr">
              <a:lnSpc>
                <a:spcPts val="9100"/>
              </a:lnSpc>
            </a:pPr>
            <a:r>
              <a:rPr lang="en-US" sz="6500">
                <a:solidFill>
                  <a:srgbClr val="FFFFFF"/>
                </a:solidFill>
                <a:latin typeface="Canva Sans Bold"/>
                <a:ea typeface="Canva Sans Bold"/>
                <a:cs typeface="Canva Sans Bold"/>
                <a:sym typeface="Canva Sans Bold"/>
              </a:rPr>
              <a:t>This salary analysis is used to find whether the salary of the is increased or not </a:t>
            </a:r>
          </a:p>
        </p:txBody>
      </p:sp>
    </p:spTree>
  </p:cSld>
  <p:clrMapOvr>
    <a:masterClrMapping/>
  </p:clrMapOvr>
  <p:transition>
    <p:circl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9144000" cy="10287000"/>
          </a:xfrm>
          <a:prstGeom prst="rect">
            <a:avLst/>
          </a:prstGeom>
          <a:solidFill>
            <a:srgbClr val="62406B"/>
          </a:solidFill>
        </p:spPr>
      </p:sp>
      <p:sp>
        <p:nvSpPr>
          <p:cNvPr id="3" name="AutoShape 3"/>
          <p:cNvSpPr/>
          <p:nvPr/>
        </p:nvSpPr>
        <p:spPr>
          <a:xfrm>
            <a:off x="1028700" y="8116180"/>
            <a:ext cx="35651" cy="1142120"/>
          </a:xfrm>
          <a:prstGeom prst="rect">
            <a:avLst/>
          </a:prstGeom>
          <a:solidFill>
            <a:srgbClr val="FFFFFF"/>
          </a:solidFill>
        </p:spPr>
      </p:sp>
      <p:sp>
        <p:nvSpPr>
          <p:cNvPr id="4" name="TextBox 4"/>
          <p:cNvSpPr txBox="1"/>
          <p:nvPr/>
        </p:nvSpPr>
        <p:spPr>
          <a:xfrm>
            <a:off x="-541000" y="98794"/>
            <a:ext cx="8218781" cy="2021737"/>
          </a:xfrm>
          <a:prstGeom prst="rect">
            <a:avLst/>
          </a:prstGeom>
        </p:spPr>
        <p:txBody>
          <a:bodyPr lIns="0" tIns="0" rIns="0" bIns="0" rtlCol="0" anchor="t">
            <a:spAutoFit/>
          </a:bodyPr>
          <a:lstStyle/>
          <a:p>
            <a:pPr algn="ctr">
              <a:lnSpc>
                <a:spcPts val="7839"/>
              </a:lnSpc>
            </a:pPr>
            <a:r>
              <a:rPr lang="en-US" sz="7999">
                <a:solidFill>
                  <a:srgbClr val="FFFFFF"/>
                </a:solidFill>
                <a:latin typeface="HK Grotesk Bold"/>
                <a:ea typeface="HK Grotesk Bold"/>
                <a:cs typeface="HK Grotesk Bold"/>
                <a:sym typeface="HK Grotesk Bold"/>
              </a:rPr>
              <a:t>PROJECT OVERVIEW </a:t>
            </a:r>
          </a:p>
        </p:txBody>
      </p:sp>
      <p:sp>
        <p:nvSpPr>
          <p:cNvPr id="5" name="TextBox 5"/>
          <p:cNvSpPr txBox="1"/>
          <p:nvPr/>
        </p:nvSpPr>
        <p:spPr>
          <a:xfrm>
            <a:off x="1616927" y="3079750"/>
            <a:ext cx="15054146" cy="6178550"/>
          </a:xfrm>
          <a:prstGeom prst="rect">
            <a:avLst/>
          </a:prstGeom>
        </p:spPr>
        <p:txBody>
          <a:bodyPr lIns="0" tIns="0" rIns="0" bIns="0" rtlCol="0" anchor="t">
            <a:spAutoFit/>
          </a:bodyPr>
          <a:lstStyle/>
          <a:p>
            <a:pPr algn="ctr">
              <a:lnSpc>
                <a:spcPts val="7000"/>
              </a:lnSpc>
            </a:pPr>
            <a:r>
              <a:rPr lang="en-US" sz="5000">
                <a:solidFill>
                  <a:srgbClr val="000000"/>
                </a:solidFill>
                <a:latin typeface="Canva Sans Bold"/>
                <a:ea typeface="Canva Sans Bold"/>
                <a:cs typeface="Canva Sans Bold"/>
                <a:sym typeface="Canva Sans Bold"/>
              </a:rPr>
              <a:t>Analyse the salary of the employee by considering various factors like gender, employee ID,start date, employee type, department,etc..,we use these in orders to identify the trends, patterns of different categories of employee salary like high,medium and low.</a:t>
            </a:r>
          </a:p>
        </p:txBody>
      </p:sp>
    </p:spTree>
  </p:cSld>
  <p:clrMapOvr>
    <a:masterClrMapping/>
  </p:clrMapOvr>
  <p:transition>
    <p:circl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62406B"/>
        </a:solidFill>
        <a:effectLst/>
      </p:bgPr>
    </p:bg>
    <p:spTree>
      <p:nvGrpSpPr>
        <p:cNvPr id="1" name=""/>
        <p:cNvGrpSpPr/>
        <p:nvPr/>
      </p:nvGrpSpPr>
      <p:grpSpPr>
        <a:xfrm>
          <a:off x="0" y="0"/>
          <a:ext cx="0" cy="0"/>
          <a:chOff x="0" y="0"/>
          <a:chExt cx="0" cy="0"/>
        </a:xfrm>
      </p:grpSpPr>
      <p:sp>
        <p:nvSpPr>
          <p:cNvPr id="2" name="Freeform 2"/>
          <p:cNvSpPr/>
          <p:nvPr/>
        </p:nvSpPr>
        <p:spPr>
          <a:xfrm>
            <a:off x="2458041" y="1203591"/>
            <a:ext cx="12494057" cy="8834339"/>
          </a:xfrm>
          <a:custGeom>
            <a:avLst/>
            <a:gdLst/>
            <a:ahLst/>
            <a:cxnLst/>
            <a:rect l="l" t="t" r="r" b="b"/>
            <a:pathLst>
              <a:path w="12494057" h="8834339">
                <a:moveTo>
                  <a:pt x="0" y="0"/>
                </a:moveTo>
                <a:lnTo>
                  <a:pt x="12494057" y="0"/>
                </a:lnTo>
                <a:lnTo>
                  <a:pt x="12494057" y="8834339"/>
                </a:lnTo>
                <a:lnTo>
                  <a:pt x="0" y="8834339"/>
                </a:lnTo>
                <a:lnTo>
                  <a:pt x="0" y="0"/>
                </a:lnTo>
                <a:close/>
              </a:path>
            </a:pathLst>
          </a:custGeom>
          <a:blipFill>
            <a:blip r:embed="rId2"/>
            <a:stretch>
              <a:fillRect/>
            </a:stretch>
          </a:blipFill>
        </p:spPr>
      </p:sp>
      <p:sp>
        <p:nvSpPr>
          <p:cNvPr id="3" name="TextBox 3"/>
          <p:cNvSpPr txBox="1"/>
          <p:nvPr/>
        </p:nvSpPr>
        <p:spPr>
          <a:xfrm>
            <a:off x="-2634476" y="161925"/>
            <a:ext cx="19347909" cy="1041666"/>
          </a:xfrm>
          <a:prstGeom prst="rect">
            <a:avLst/>
          </a:prstGeom>
        </p:spPr>
        <p:txBody>
          <a:bodyPr lIns="0" tIns="0" rIns="0" bIns="0" rtlCol="0" anchor="t">
            <a:spAutoFit/>
          </a:bodyPr>
          <a:lstStyle/>
          <a:p>
            <a:pPr algn="ctr">
              <a:lnSpc>
                <a:spcPts val="7839"/>
              </a:lnSpc>
            </a:pPr>
            <a:r>
              <a:rPr lang="en-US" sz="7999">
                <a:solidFill>
                  <a:srgbClr val="FFFFFF"/>
                </a:solidFill>
                <a:latin typeface="HK Grotesk Bold"/>
                <a:ea typeface="HK Grotesk Bold"/>
                <a:cs typeface="HK Grotesk Bold"/>
                <a:sym typeface="HK Grotesk Bold"/>
              </a:rPr>
              <a:t>WHO ARE THE END USERS </a:t>
            </a:r>
          </a:p>
        </p:txBody>
      </p:sp>
    </p:spTree>
  </p:cSld>
  <p:clrMapOvr>
    <a:masterClrMapping/>
  </p:clrMapOvr>
  <p:transition>
    <p:circl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4463" y="0"/>
            <a:ext cx="2265183" cy="10287000"/>
          </a:xfrm>
          <a:custGeom>
            <a:avLst/>
            <a:gdLst/>
            <a:ahLst/>
            <a:cxnLst/>
            <a:rect l="l" t="t" r="r" b="b"/>
            <a:pathLst>
              <a:path w="2265183" h="10287000">
                <a:moveTo>
                  <a:pt x="0" y="0"/>
                </a:moveTo>
                <a:lnTo>
                  <a:pt x="2265184" y="0"/>
                </a:lnTo>
                <a:lnTo>
                  <a:pt x="2265184" y="10287000"/>
                </a:lnTo>
                <a:lnTo>
                  <a:pt x="0" y="10287000"/>
                </a:lnTo>
                <a:lnTo>
                  <a:pt x="0" y="0"/>
                </a:lnTo>
                <a:close/>
              </a:path>
            </a:pathLst>
          </a:custGeom>
          <a:blipFill>
            <a:blip r:embed="rId2"/>
            <a:stretch>
              <a:fillRect l="-481816" r="-99386"/>
            </a:stretch>
          </a:blipFill>
        </p:spPr>
      </p:sp>
      <p:sp>
        <p:nvSpPr>
          <p:cNvPr id="3" name="TextBox 3"/>
          <p:cNvSpPr txBox="1"/>
          <p:nvPr/>
        </p:nvSpPr>
        <p:spPr>
          <a:xfrm>
            <a:off x="2323770" y="580096"/>
            <a:ext cx="16139928" cy="2021737"/>
          </a:xfrm>
          <a:prstGeom prst="rect">
            <a:avLst/>
          </a:prstGeom>
        </p:spPr>
        <p:txBody>
          <a:bodyPr lIns="0" tIns="0" rIns="0" bIns="0" rtlCol="0" anchor="t">
            <a:spAutoFit/>
          </a:bodyPr>
          <a:lstStyle/>
          <a:p>
            <a:pPr algn="ctr">
              <a:lnSpc>
                <a:spcPts val="7839"/>
              </a:lnSpc>
            </a:pPr>
            <a:r>
              <a:rPr lang="en-US" sz="7999">
                <a:solidFill>
                  <a:srgbClr val="171717"/>
                </a:solidFill>
                <a:latin typeface="HK Grotesk Bold"/>
                <a:ea typeface="HK Grotesk Bold"/>
                <a:cs typeface="HK Grotesk Bold"/>
                <a:sym typeface="HK Grotesk Bold"/>
              </a:rPr>
              <a:t>OUR SOLUTION AND IT'S PROPOSITION    </a:t>
            </a:r>
          </a:p>
        </p:txBody>
      </p:sp>
      <p:sp>
        <p:nvSpPr>
          <p:cNvPr id="4" name="TextBox 4"/>
          <p:cNvSpPr txBox="1"/>
          <p:nvPr/>
        </p:nvSpPr>
        <p:spPr>
          <a:xfrm>
            <a:off x="-3133115" y="3821616"/>
            <a:ext cx="19026391" cy="4304665"/>
          </a:xfrm>
          <a:prstGeom prst="rect">
            <a:avLst/>
          </a:prstGeom>
        </p:spPr>
        <p:txBody>
          <a:bodyPr lIns="0" tIns="0" rIns="0" bIns="0" rtlCol="0" anchor="t">
            <a:spAutoFit/>
          </a:bodyPr>
          <a:lstStyle/>
          <a:p>
            <a:pPr algn="ctr">
              <a:lnSpc>
                <a:spcPts val="6859"/>
              </a:lnSpc>
            </a:pPr>
            <a:r>
              <a:rPr lang="en-US" sz="4899">
                <a:solidFill>
                  <a:srgbClr val="3B3A3A"/>
                </a:solidFill>
                <a:latin typeface="Anton"/>
                <a:ea typeface="Anton"/>
                <a:cs typeface="Anton"/>
                <a:sym typeface="Anton"/>
              </a:rPr>
              <a:t>                                      Conditional formatting - Blank values</a:t>
            </a:r>
          </a:p>
          <a:p>
            <a:pPr algn="ctr">
              <a:lnSpc>
                <a:spcPts val="6859"/>
              </a:lnSpc>
            </a:pPr>
            <a:r>
              <a:rPr lang="en-US" sz="4899">
                <a:solidFill>
                  <a:srgbClr val="3B3A3A"/>
                </a:solidFill>
                <a:latin typeface="Anton"/>
                <a:ea typeface="Anton"/>
                <a:cs typeface="Anton"/>
                <a:sym typeface="Anton"/>
              </a:rPr>
              <a:t>                                             Sort and filter-filter-remove blank values</a:t>
            </a:r>
          </a:p>
          <a:p>
            <a:pPr algn="ctr">
              <a:lnSpc>
                <a:spcPts val="6859"/>
              </a:lnSpc>
            </a:pPr>
            <a:r>
              <a:rPr lang="en-US" sz="4899">
                <a:solidFill>
                  <a:srgbClr val="3B3A3A"/>
                </a:solidFill>
                <a:latin typeface="Anton"/>
                <a:ea typeface="Anton"/>
                <a:cs typeface="Anton"/>
                <a:sym typeface="Anton"/>
              </a:rPr>
              <a:t>Formula-salary</a:t>
            </a:r>
          </a:p>
          <a:p>
            <a:pPr algn="ctr">
              <a:lnSpc>
                <a:spcPts val="6859"/>
              </a:lnSpc>
            </a:pPr>
            <a:r>
              <a:rPr lang="en-US" sz="4899">
                <a:solidFill>
                  <a:srgbClr val="3B3A3A"/>
                </a:solidFill>
                <a:latin typeface="Anton"/>
                <a:ea typeface="Anton"/>
                <a:cs typeface="Anton"/>
                <a:sym typeface="Anton"/>
              </a:rPr>
              <a:t>          Pivot table-summary</a:t>
            </a:r>
          </a:p>
          <a:p>
            <a:pPr algn="ctr">
              <a:lnSpc>
                <a:spcPts val="6859"/>
              </a:lnSpc>
              <a:spcBef>
                <a:spcPct val="0"/>
              </a:spcBef>
            </a:pPr>
            <a:r>
              <a:rPr lang="en-US" sz="4899">
                <a:solidFill>
                  <a:srgbClr val="3B3A3A"/>
                </a:solidFill>
                <a:latin typeface="Anton"/>
                <a:ea typeface="Anton"/>
                <a:cs typeface="Anton"/>
                <a:sym typeface="Anton"/>
              </a:rPr>
              <a:t>                 Graph-data visualisation </a:t>
            </a:r>
          </a:p>
        </p:txBody>
      </p:sp>
    </p:spTree>
  </p:cSld>
  <p:clrMapOvr>
    <a:masterClrMapping/>
  </p:clrMapOvr>
  <p:transition>
    <p:circl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62406B"/>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2933700" cy="10287000"/>
            <a:chOff x="0" y="0"/>
            <a:chExt cx="3911600" cy="13716000"/>
          </a:xfrm>
        </p:grpSpPr>
        <p:pic>
          <p:nvPicPr>
            <p:cNvPr id="3" name="Picture 3"/>
            <p:cNvPicPr>
              <a:picLocks noChangeAspect="1"/>
            </p:cNvPicPr>
            <p:nvPr/>
          </p:nvPicPr>
          <p:blipFill>
            <a:blip r:embed="rId2"/>
            <a:srcRect l="20943" r="20943"/>
            <a:stretch>
              <a:fillRect/>
            </a:stretch>
          </p:blipFill>
          <p:spPr>
            <a:xfrm>
              <a:off x="0" y="0"/>
              <a:ext cx="3911600" cy="4487333"/>
            </a:xfrm>
            <a:prstGeom prst="rect">
              <a:avLst/>
            </a:prstGeom>
          </p:spPr>
        </p:pic>
        <p:pic>
          <p:nvPicPr>
            <p:cNvPr id="4" name="Picture 4"/>
            <p:cNvPicPr>
              <a:picLocks noChangeAspect="1"/>
            </p:cNvPicPr>
            <p:nvPr/>
          </p:nvPicPr>
          <p:blipFill>
            <a:blip r:embed="rId3"/>
            <a:srcRect l="20943" r="20943"/>
            <a:stretch>
              <a:fillRect/>
            </a:stretch>
          </p:blipFill>
          <p:spPr>
            <a:xfrm>
              <a:off x="0" y="4614333"/>
              <a:ext cx="3911600" cy="4487333"/>
            </a:xfrm>
            <a:prstGeom prst="rect">
              <a:avLst/>
            </a:prstGeom>
          </p:spPr>
        </p:pic>
        <p:pic>
          <p:nvPicPr>
            <p:cNvPr id="5" name="Picture 5"/>
            <p:cNvPicPr>
              <a:picLocks noChangeAspect="1"/>
            </p:cNvPicPr>
            <p:nvPr/>
          </p:nvPicPr>
          <p:blipFill>
            <a:blip r:embed="rId4"/>
            <a:srcRect l="20943" r="20943"/>
            <a:stretch>
              <a:fillRect/>
            </a:stretch>
          </p:blipFill>
          <p:spPr>
            <a:xfrm>
              <a:off x="0" y="9228667"/>
              <a:ext cx="3911600" cy="4487333"/>
            </a:xfrm>
            <a:prstGeom prst="rect">
              <a:avLst/>
            </a:prstGeom>
          </p:spPr>
        </p:pic>
      </p:grpSp>
      <p:sp>
        <p:nvSpPr>
          <p:cNvPr id="6" name="AutoShape 6"/>
          <p:cNvSpPr/>
          <p:nvPr/>
        </p:nvSpPr>
        <p:spPr>
          <a:xfrm>
            <a:off x="10420272" y="0"/>
            <a:ext cx="7867728" cy="10287000"/>
          </a:xfrm>
          <a:prstGeom prst="rect">
            <a:avLst/>
          </a:prstGeom>
          <a:solidFill>
            <a:srgbClr val="FFFFFF">
              <a:alpha val="4706"/>
            </a:srgbClr>
          </a:solidFill>
        </p:spPr>
      </p:sp>
      <p:sp>
        <p:nvSpPr>
          <p:cNvPr id="7" name="TextBox 7"/>
          <p:cNvSpPr txBox="1"/>
          <p:nvPr/>
        </p:nvSpPr>
        <p:spPr>
          <a:xfrm>
            <a:off x="2933700" y="159703"/>
            <a:ext cx="13849945" cy="1566544"/>
          </a:xfrm>
          <a:prstGeom prst="rect">
            <a:avLst/>
          </a:prstGeom>
        </p:spPr>
        <p:txBody>
          <a:bodyPr lIns="0" tIns="0" rIns="0" bIns="0" rtlCol="0" anchor="t">
            <a:spAutoFit/>
          </a:bodyPr>
          <a:lstStyle/>
          <a:p>
            <a:pPr algn="ctr">
              <a:lnSpc>
                <a:spcPts val="12880"/>
              </a:lnSpc>
            </a:pPr>
            <a:r>
              <a:rPr lang="en-US" sz="9200">
                <a:solidFill>
                  <a:srgbClr val="FFFFFF"/>
                </a:solidFill>
                <a:latin typeface="Canva Sans Bold"/>
                <a:ea typeface="Canva Sans Bold"/>
                <a:cs typeface="Canva Sans Bold"/>
                <a:sym typeface="Canva Sans Bold"/>
              </a:rPr>
              <a:t>DATASET DESCRIPTION </a:t>
            </a:r>
          </a:p>
        </p:txBody>
      </p:sp>
      <p:sp>
        <p:nvSpPr>
          <p:cNvPr id="8" name="TextBox 8"/>
          <p:cNvSpPr txBox="1"/>
          <p:nvPr/>
        </p:nvSpPr>
        <p:spPr>
          <a:xfrm>
            <a:off x="-5788595" y="3074325"/>
            <a:ext cx="24495826" cy="6685780"/>
          </a:xfrm>
          <a:prstGeom prst="rect">
            <a:avLst/>
          </a:prstGeom>
        </p:spPr>
        <p:txBody>
          <a:bodyPr lIns="0" tIns="0" rIns="0" bIns="0" rtlCol="0" anchor="t">
            <a:spAutoFit/>
          </a:bodyPr>
          <a:lstStyle/>
          <a:p>
            <a:pPr algn="ctr">
              <a:lnSpc>
                <a:spcPts val="5901"/>
              </a:lnSpc>
            </a:pPr>
            <a:r>
              <a:rPr lang="en-US" sz="4215">
                <a:solidFill>
                  <a:srgbClr val="FFFFFF"/>
                </a:solidFill>
                <a:latin typeface="Canva Sans Bold"/>
                <a:ea typeface="Canva Sans Bold"/>
                <a:cs typeface="Canva Sans Bold"/>
                <a:sym typeface="Canva Sans Bold"/>
              </a:rPr>
              <a:t>                                                       1.Employee Dataset-Edunet dashboard</a:t>
            </a:r>
          </a:p>
          <a:p>
            <a:pPr algn="ctr">
              <a:lnSpc>
                <a:spcPts val="5901"/>
              </a:lnSpc>
            </a:pPr>
            <a:r>
              <a:rPr lang="en-US" sz="4215">
                <a:solidFill>
                  <a:srgbClr val="FFFFFF"/>
                </a:solidFill>
                <a:latin typeface="Canva Sans Bold"/>
                <a:ea typeface="Canva Sans Bold"/>
                <a:cs typeface="Canva Sans Bold"/>
                <a:sym typeface="Canva Sans Bold"/>
              </a:rPr>
              <a:t>2.11 features</a:t>
            </a:r>
          </a:p>
          <a:p>
            <a:pPr algn="ctr">
              <a:lnSpc>
                <a:spcPts val="5901"/>
              </a:lnSpc>
            </a:pPr>
            <a:r>
              <a:rPr lang="en-US" sz="4215">
                <a:solidFill>
                  <a:srgbClr val="FFFFFF"/>
                </a:solidFill>
                <a:latin typeface="Canva Sans Bold"/>
                <a:ea typeface="Canva Sans Bold"/>
                <a:cs typeface="Canva Sans Bold"/>
                <a:sym typeface="Canva Sans Bold"/>
              </a:rPr>
              <a:t>                                                                 3.5 features Employee ID -Numerical values </a:t>
            </a:r>
          </a:p>
          <a:p>
            <a:pPr algn="ctr">
              <a:lnSpc>
                <a:spcPts val="5901"/>
              </a:lnSpc>
            </a:pPr>
            <a:r>
              <a:rPr lang="en-US" sz="4215">
                <a:solidFill>
                  <a:srgbClr val="FFFFFF"/>
                </a:solidFill>
                <a:latin typeface="Canva Sans Bold"/>
                <a:ea typeface="Canva Sans Bold"/>
                <a:cs typeface="Canva Sans Bold"/>
                <a:sym typeface="Canva Sans Bold"/>
              </a:rPr>
              <a:t>4.Name-Text</a:t>
            </a:r>
          </a:p>
          <a:p>
            <a:pPr algn="ctr">
              <a:lnSpc>
                <a:spcPts val="5901"/>
              </a:lnSpc>
            </a:pPr>
            <a:r>
              <a:rPr lang="en-US" sz="4215">
                <a:solidFill>
                  <a:srgbClr val="FFFFFF"/>
                </a:solidFill>
                <a:latin typeface="Canva Sans Bold"/>
                <a:ea typeface="Canva Sans Bold"/>
                <a:cs typeface="Canva Sans Bold"/>
                <a:sym typeface="Canva Sans Bold"/>
              </a:rPr>
              <a:t>   5.Gender-Text</a:t>
            </a:r>
          </a:p>
          <a:p>
            <a:pPr algn="ctr">
              <a:lnSpc>
                <a:spcPts val="5901"/>
              </a:lnSpc>
            </a:pPr>
            <a:r>
              <a:rPr lang="en-US" sz="4215">
                <a:solidFill>
                  <a:srgbClr val="FFFFFF"/>
                </a:solidFill>
                <a:latin typeface="Canva Sans Bold"/>
                <a:ea typeface="Canva Sans Bold"/>
                <a:cs typeface="Canva Sans Bold"/>
                <a:sym typeface="Canva Sans Bold"/>
              </a:rPr>
              <a:t>                            6.Salary-Numerical values </a:t>
            </a:r>
          </a:p>
          <a:p>
            <a:pPr algn="ctr">
              <a:lnSpc>
                <a:spcPts val="5901"/>
              </a:lnSpc>
            </a:pPr>
            <a:r>
              <a:rPr lang="en-US" sz="4215">
                <a:solidFill>
                  <a:srgbClr val="FFFFFF"/>
                </a:solidFill>
                <a:latin typeface="Canva Sans Bold"/>
                <a:ea typeface="Canva Sans Bold"/>
                <a:cs typeface="Canva Sans Bold"/>
                <a:sym typeface="Canva Sans Bold"/>
              </a:rPr>
              <a:t>                                   7.Start date-Numerical values </a:t>
            </a:r>
          </a:p>
          <a:p>
            <a:pPr algn="ctr">
              <a:lnSpc>
                <a:spcPts val="5901"/>
              </a:lnSpc>
            </a:pPr>
            <a:endParaRPr lang="en-US" sz="4215">
              <a:solidFill>
                <a:srgbClr val="FFFFFF"/>
              </a:solidFill>
              <a:latin typeface="Canva Sans Bold"/>
              <a:ea typeface="Canva Sans Bold"/>
              <a:cs typeface="Canva Sans Bold"/>
              <a:sym typeface="Canva Sans Bold"/>
            </a:endParaRPr>
          </a:p>
          <a:p>
            <a:pPr algn="ctr">
              <a:lnSpc>
                <a:spcPts val="5901"/>
              </a:lnSpc>
            </a:pPr>
            <a:endParaRPr lang="en-US" sz="4215">
              <a:solidFill>
                <a:srgbClr val="FFFFFF"/>
              </a:solidFill>
              <a:latin typeface="Canva Sans Bold"/>
              <a:ea typeface="Canva Sans Bold"/>
              <a:cs typeface="Canva Sans Bold"/>
              <a:sym typeface="Canva Sans Bold"/>
            </a:endParaRPr>
          </a:p>
        </p:txBody>
      </p:sp>
    </p:spTree>
  </p:cSld>
  <p:clrMapOvr>
    <a:masterClrMapping/>
  </p:clrMapOvr>
  <p:transition>
    <p:circl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62406B"/>
        </a:solidFill>
        <a:effectLst/>
      </p:bgPr>
    </p:bg>
    <p:spTree>
      <p:nvGrpSpPr>
        <p:cNvPr id="1" name=""/>
        <p:cNvGrpSpPr/>
        <p:nvPr/>
      </p:nvGrpSpPr>
      <p:grpSpPr>
        <a:xfrm>
          <a:off x="0" y="0"/>
          <a:ext cx="0" cy="0"/>
          <a:chOff x="0" y="0"/>
          <a:chExt cx="0" cy="0"/>
        </a:xfrm>
      </p:grpSpPr>
      <p:sp>
        <p:nvSpPr>
          <p:cNvPr id="2" name="AutoShape 2"/>
          <p:cNvSpPr/>
          <p:nvPr/>
        </p:nvSpPr>
        <p:spPr>
          <a:xfrm>
            <a:off x="4545264" y="-949434"/>
            <a:ext cx="35651" cy="1978134"/>
          </a:xfrm>
          <a:prstGeom prst="rect">
            <a:avLst/>
          </a:prstGeom>
          <a:solidFill>
            <a:srgbClr val="FFFFFF"/>
          </a:solidFill>
        </p:spPr>
      </p:sp>
      <p:sp>
        <p:nvSpPr>
          <p:cNvPr id="3" name="AutoShape 3"/>
          <p:cNvSpPr/>
          <p:nvPr/>
        </p:nvSpPr>
        <p:spPr>
          <a:xfrm>
            <a:off x="4509613" y="9258300"/>
            <a:ext cx="35651" cy="1978134"/>
          </a:xfrm>
          <a:prstGeom prst="rect">
            <a:avLst/>
          </a:prstGeom>
          <a:solidFill>
            <a:srgbClr val="FFFFFF"/>
          </a:solidFill>
        </p:spPr>
      </p:sp>
      <p:grpSp>
        <p:nvGrpSpPr>
          <p:cNvPr id="4" name="Group 4"/>
          <p:cNvGrpSpPr/>
          <p:nvPr/>
        </p:nvGrpSpPr>
        <p:grpSpPr>
          <a:xfrm>
            <a:off x="-12499221" y="-1482797"/>
            <a:ext cx="39586056" cy="12251316"/>
            <a:chOff x="0" y="0"/>
            <a:chExt cx="52781408" cy="16335088"/>
          </a:xfrm>
        </p:grpSpPr>
        <p:sp>
          <p:nvSpPr>
            <p:cNvPr id="5" name="TextBox 5"/>
            <p:cNvSpPr txBox="1"/>
            <p:nvPr/>
          </p:nvSpPr>
          <p:spPr>
            <a:xfrm>
              <a:off x="0" y="434803"/>
              <a:ext cx="52781408" cy="3710851"/>
            </a:xfrm>
            <a:prstGeom prst="rect">
              <a:avLst/>
            </a:prstGeom>
          </p:spPr>
          <p:txBody>
            <a:bodyPr lIns="0" tIns="0" rIns="0" bIns="0" rtlCol="0" anchor="t">
              <a:spAutoFit/>
            </a:bodyPr>
            <a:lstStyle/>
            <a:p>
              <a:pPr algn="ctr">
                <a:lnSpc>
                  <a:spcPts val="19929"/>
                </a:lnSpc>
              </a:pPr>
              <a:endParaRPr/>
            </a:p>
          </p:txBody>
        </p:sp>
        <p:sp>
          <p:nvSpPr>
            <p:cNvPr id="6" name="TextBox 6"/>
            <p:cNvSpPr txBox="1"/>
            <p:nvPr/>
          </p:nvSpPr>
          <p:spPr>
            <a:xfrm>
              <a:off x="7525735" y="5009863"/>
              <a:ext cx="37729938" cy="11325225"/>
            </a:xfrm>
            <a:prstGeom prst="rect">
              <a:avLst/>
            </a:prstGeom>
          </p:spPr>
          <p:txBody>
            <a:bodyPr lIns="0" tIns="0" rIns="0" bIns="0" rtlCol="0" anchor="t">
              <a:spAutoFit/>
            </a:bodyPr>
            <a:lstStyle/>
            <a:p>
              <a:pPr algn="ctr">
                <a:lnSpc>
                  <a:spcPts val="6119"/>
                </a:lnSpc>
              </a:pPr>
              <a:r>
                <a:rPr lang="en-US" sz="5099">
                  <a:solidFill>
                    <a:srgbClr val="FFFFFF"/>
                  </a:solidFill>
                  <a:latin typeface="HK Grotesk Bold"/>
                  <a:ea typeface="HK Grotesk Bold"/>
                  <a:cs typeface="HK Grotesk Bold"/>
                  <a:sym typeface="HK Grotesk Bold"/>
                </a:rPr>
                <a:t>DATA COLLECTION :</a:t>
              </a:r>
            </a:p>
            <a:p>
              <a:pPr algn="ctr">
                <a:lnSpc>
                  <a:spcPts val="6119"/>
                </a:lnSpc>
              </a:pPr>
              <a:r>
                <a:rPr lang="en-US" sz="5099">
                  <a:solidFill>
                    <a:srgbClr val="FFFFFF"/>
                  </a:solidFill>
                  <a:latin typeface="HK Grotesk Bold"/>
                  <a:ea typeface="HK Grotesk Bold"/>
                  <a:cs typeface="HK Grotesk Bold"/>
                  <a:sym typeface="HK Grotesk Bold"/>
                </a:rPr>
                <a:t>*NAAN MUDHALVAN </a:t>
              </a:r>
            </a:p>
            <a:p>
              <a:pPr algn="ctr">
                <a:lnSpc>
                  <a:spcPts val="6119"/>
                </a:lnSpc>
              </a:pPr>
              <a:r>
                <a:rPr lang="en-US" sz="5099">
                  <a:solidFill>
                    <a:srgbClr val="FFFFFF"/>
                  </a:solidFill>
                  <a:latin typeface="HK Grotesk Bold"/>
                  <a:ea typeface="HK Grotesk Bold"/>
                  <a:cs typeface="HK Grotesk Bold"/>
                  <a:sym typeface="HK Grotesk Bold"/>
                </a:rPr>
                <a:t>*EDUNET DASHBOARD </a:t>
              </a:r>
            </a:p>
            <a:p>
              <a:pPr algn="ctr">
                <a:lnSpc>
                  <a:spcPts val="6119"/>
                </a:lnSpc>
              </a:pPr>
              <a:r>
                <a:rPr lang="en-US" sz="5099">
                  <a:solidFill>
                    <a:srgbClr val="FFFFFF"/>
                  </a:solidFill>
                  <a:latin typeface="HK Grotesk Bold"/>
                  <a:ea typeface="HK Grotesk Bold"/>
                  <a:cs typeface="HK Grotesk Bold"/>
                  <a:sym typeface="HK Grotesk Bold"/>
                </a:rPr>
                <a:t>FEATURE SELECTION :</a:t>
              </a:r>
            </a:p>
            <a:p>
              <a:pPr algn="ctr">
                <a:lnSpc>
                  <a:spcPts val="6119"/>
                </a:lnSpc>
              </a:pPr>
              <a:r>
                <a:rPr lang="en-US" sz="5099">
                  <a:solidFill>
                    <a:srgbClr val="FFFFFF"/>
                  </a:solidFill>
                  <a:latin typeface="HK Grotesk Bold"/>
                  <a:ea typeface="HK Grotesk Bold"/>
                  <a:cs typeface="HK Grotesk Bold"/>
                  <a:sym typeface="HK Grotesk Bold"/>
                </a:rPr>
                <a:t>11 FEATURES </a:t>
              </a:r>
            </a:p>
            <a:p>
              <a:pPr algn="ctr">
                <a:lnSpc>
                  <a:spcPts val="6119"/>
                </a:lnSpc>
              </a:pPr>
              <a:r>
                <a:rPr lang="en-US" sz="5099">
                  <a:solidFill>
                    <a:srgbClr val="FFFFFF"/>
                  </a:solidFill>
                  <a:latin typeface="HK Grotesk Bold"/>
                  <a:ea typeface="HK Grotesk Bold"/>
                  <a:cs typeface="HK Grotesk Bold"/>
                  <a:sym typeface="HK Grotesk Bold"/>
                </a:rPr>
                <a:t>5 FEATURES </a:t>
              </a:r>
            </a:p>
            <a:p>
              <a:pPr algn="ctr">
                <a:lnSpc>
                  <a:spcPts val="6119"/>
                </a:lnSpc>
              </a:pPr>
              <a:r>
                <a:rPr lang="en-US" sz="5099">
                  <a:solidFill>
                    <a:srgbClr val="FFFFFF"/>
                  </a:solidFill>
                  <a:latin typeface="HK Grotesk Bold"/>
                  <a:ea typeface="HK Grotesk Bold"/>
                  <a:cs typeface="HK Grotesk Bold"/>
                  <a:sym typeface="HK Grotesk Bold"/>
                </a:rPr>
                <a:t>DATA CLEANING :</a:t>
              </a:r>
            </a:p>
            <a:p>
              <a:pPr algn="ctr">
                <a:lnSpc>
                  <a:spcPts val="6119"/>
                </a:lnSpc>
              </a:pPr>
              <a:r>
                <a:rPr lang="en-US" sz="5099">
                  <a:solidFill>
                    <a:srgbClr val="FFFFFF"/>
                  </a:solidFill>
                  <a:latin typeface="HK Grotesk Bold"/>
                  <a:ea typeface="HK Grotesk Bold"/>
                  <a:cs typeface="HK Grotesk Bold"/>
                  <a:sym typeface="HK Grotesk Bold"/>
                </a:rPr>
                <a:t>COLOUR BLANK VALUES</a:t>
              </a:r>
            </a:p>
            <a:p>
              <a:pPr algn="ctr">
                <a:lnSpc>
                  <a:spcPts val="6119"/>
                </a:lnSpc>
              </a:pPr>
              <a:r>
                <a:rPr lang="en-US" sz="5099">
                  <a:solidFill>
                    <a:srgbClr val="FFFFFF"/>
                  </a:solidFill>
                  <a:latin typeface="HK Grotesk Bold"/>
                  <a:ea typeface="HK Grotesk Bold"/>
                  <a:cs typeface="HK Grotesk Bold"/>
                  <a:sym typeface="HK Grotesk Bold"/>
                </a:rPr>
                <a:t>FILTER-REMOVE BLANK VALUES </a:t>
              </a:r>
            </a:p>
            <a:p>
              <a:pPr algn="ctr">
                <a:lnSpc>
                  <a:spcPts val="6119"/>
                </a:lnSpc>
              </a:pPr>
              <a:endParaRPr lang="en-US" sz="5099">
                <a:solidFill>
                  <a:srgbClr val="FFFFFF"/>
                </a:solidFill>
                <a:latin typeface="HK Grotesk Bold"/>
                <a:ea typeface="HK Grotesk Bold"/>
                <a:cs typeface="HK Grotesk Bold"/>
                <a:sym typeface="HK Grotesk Bold"/>
              </a:endParaRPr>
            </a:p>
            <a:p>
              <a:pPr algn="ctr">
                <a:lnSpc>
                  <a:spcPts val="6119"/>
                </a:lnSpc>
              </a:pPr>
              <a:endParaRPr lang="en-US" sz="5099">
                <a:solidFill>
                  <a:srgbClr val="FFFFFF"/>
                </a:solidFill>
                <a:latin typeface="HK Grotesk Bold"/>
                <a:ea typeface="HK Grotesk Bold"/>
                <a:cs typeface="HK Grotesk Bold"/>
                <a:sym typeface="HK Grotesk Bold"/>
              </a:endParaRPr>
            </a:p>
          </p:txBody>
        </p:sp>
      </p:grpSp>
      <p:sp>
        <p:nvSpPr>
          <p:cNvPr id="7" name="TextBox 7"/>
          <p:cNvSpPr txBox="1"/>
          <p:nvPr/>
        </p:nvSpPr>
        <p:spPr>
          <a:xfrm>
            <a:off x="331981" y="111600"/>
            <a:ext cx="6961827" cy="1643701"/>
          </a:xfrm>
          <a:prstGeom prst="rect">
            <a:avLst/>
          </a:prstGeom>
        </p:spPr>
        <p:txBody>
          <a:bodyPr lIns="0" tIns="0" rIns="0" bIns="0" rtlCol="0" anchor="t">
            <a:spAutoFit/>
          </a:bodyPr>
          <a:lstStyle/>
          <a:p>
            <a:pPr algn="ctr">
              <a:lnSpc>
                <a:spcPts val="13360"/>
              </a:lnSpc>
            </a:pPr>
            <a:r>
              <a:rPr lang="en-US" sz="9543">
                <a:solidFill>
                  <a:srgbClr val="FFFFFF"/>
                </a:solidFill>
                <a:latin typeface="Canva Sans Bold"/>
                <a:ea typeface="Canva Sans Bold"/>
                <a:cs typeface="Canva Sans Bold"/>
                <a:sym typeface="Canva Sans Bold"/>
              </a:rPr>
              <a:t>MODELING </a:t>
            </a:r>
          </a:p>
        </p:txBody>
      </p:sp>
    </p:spTree>
  </p:cSld>
  <p:clrMapOvr>
    <a:masterClrMapping/>
  </p:clrMapOvr>
  <p:transition>
    <p:circl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Proposal Presentation in Purple Monochrome Corporate Style</dc:title>
  <cp:lastModifiedBy>pavithrapanneer04@gmail.com</cp:lastModifiedBy>
  <cp:revision>2</cp:revision>
  <dcterms:created xsi:type="dcterms:W3CDTF">2006-08-16T00:00:00Z</dcterms:created>
  <dcterms:modified xsi:type="dcterms:W3CDTF">2024-08-29T01:11:35Z</dcterms:modified>
  <dc:identifier>DAGO6kpKhaU</dc:identifier>
</cp:coreProperties>
</file>

<file path=docProps/thumbnail.jpeg>
</file>